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Poppins" panose="020B0604020202020204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O5qy8eyKjQT0scJ8aeuC8hGSD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E0A95C-381E-4CA3-844F-304077D865E6}">
  <a:tblStyle styleId="{47E0A95C-381E-4CA3-844F-304077D865E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tcBdr/>
        <a:fill>
          <a:solidFill>
            <a:srgbClr val="E8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F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b8fa2d526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b8fa2d5264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b8fa2d5264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3b8fa2d5264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b8fa2d5264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b8fa2d5264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b8fa2d5264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3b8fa2d5264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8fa2d52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b8fa2d52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b8fa2d526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b8fa2d526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329847" y="-449605"/>
            <a:ext cx="13708378" cy="2593168"/>
          </a:xfrm>
          <a:custGeom>
            <a:avLst/>
            <a:gdLst/>
            <a:ahLst/>
            <a:cxnLst/>
            <a:rect l="l" t="t" r="r" b="b"/>
            <a:pathLst>
              <a:path w="13708378" h="2593168" extrusionOk="0">
                <a:moveTo>
                  <a:pt x="0" y="0"/>
                </a:moveTo>
                <a:lnTo>
                  <a:pt x="13708378" y="0"/>
                </a:lnTo>
                <a:lnTo>
                  <a:pt x="13708378" y="2593169"/>
                </a:lnTo>
                <a:lnTo>
                  <a:pt x="0" y="2593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-9525" y="1571964"/>
            <a:ext cx="18380921" cy="9741888"/>
          </a:xfrm>
          <a:custGeom>
            <a:avLst/>
            <a:gdLst/>
            <a:ahLst/>
            <a:cxnLst/>
            <a:rect l="l" t="t" r="r" b="b"/>
            <a:pathLst>
              <a:path w="18380921" h="9741888" extrusionOk="0">
                <a:moveTo>
                  <a:pt x="0" y="0"/>
                </a:moveTo>
                <a:lnTo>
                  <a:pt x="18380921" y="0"/>
                </a:lnTo>
                <a:lnTo>
                  <a:pt x="18380921" y="9741888"/>
                </a:lnTo>
                <a:lnTo>
                  <a:pt x="0" y="9741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643481" y="3212000"/>
            <a:ext cx="9235678" cy="297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5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ԲԱՐՁՐԱԳՈՒՅՆ   </a:t>
            </a:r>
            <a:endParaRPr/>
          </a:p>
          <a:p>
            <a:pPr marL="0" marR="0" lvl="0" indent="0" algn="l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5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ԿՐԹՈՒԹՅՈՒՆ</a:t>
            </a:r>
            <a:endParaRPr/>
          </a:p>
        </p:txBody>
      </p:sp>
      <p:grpSp>
        <p:nvGrpSpPr>
          <p:cNvPr id="87" name="Google Shape;87;p1"/>
          <p:cNvGrpSpPr/>
          <p:nvPr/>
        </p:nvGrpSpPr>
        <p:grpSpPr>
          <a:xfrm>
            <a:off x="643481" y="7003215"/>
            <a:ext cx="3372733" cy="1945616"/>
            <a:chOff x="0" y="-9525"/>
            <a:chExt cx="4496977" cy="2594154"/>
          </a:xfrm>
        </p:grpSpPr>
        <p:sp>
          <p:nvSpPr>
            <p:cNvPr id="88" name="Google Shape;88;p1"/>
            <p:cNvSpPr txBox="1"/>
            <p:nvPr/>
          </p:nvSpPr>
          <p:spPr>
            <a:xfrm>
              <a:off x="0" y="-9525"/>
              <a:ext cx="4496977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31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ՊԱՐԶԵՑՎԱԾ ԲՅՈՒՋԵ     </a:t>
              </a:r>
              <a:endParaRPr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187504"/>
              <a:ext cx="4496977" cy="2397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611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2026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1621355" y="527904"/>
            <a:ext cx="14989875" cy="59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ԲԱՐՁՐԱԳՈՒՅՆ ԿՐԹՈՒԹՅԱՆ ՄԻՋՈՑԱՌՈՒՄՆԵՐԸ</a:t>
            </a:r>
            <a:endParaRPr/>
          </a:p>
        </p:txBody>
      </p:sp>
      <p:sp>
        <p:nvSpPr>
          <p:cNvPr id="209" name="Google Shape;209;p9"/>
          <p:cNvSpPr txBox="1"/>
          <p:nvPr/>
        </p:nvSpPr>
        <p:spPr>
          <a:xfrm>
            <a:off x="9007132" y="9315283"/>
            <a:ext cx="218320" cy="55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graphicFrame>
        <p:nvGraphicFramePr>
          <p:cNvPr id="210" name="Google Shape;210;p9"/>
          <p:cNvGraphicFramePr/>
          <p:nvPr>
            <p:extLst>
              <p:ext uri="{D42A27DB-BD31-4B8C-83A1-F6EECF244321}">
                <p14:modId xmlns:p14="http://schemas.microsoft.com/office/powerpoint/2010/main" val="2193674158"/>
              </p:ext>
            </p:extLst>
          </p:nvPr>
        </p:nvGraphicFramePr>
        <p:xfrm>
          <a:off x="1122219" y="1451910"/>
          <a:ext cx="15905017" cy="8505265"/>
        </p:xfrm>
        <a:graphic>
          <a:graphicData uri="http://schemas.openxmlformats.org/drawingml/2006/table">
            <a:tbl>
              <a:tblPr firstRow="1" bandRow="1">
                <a:noFill/>
                <a:tableStyleId>{47E0A95C-381E-4CA3-844F-304077D865E6}</a:tableStyleId>
              </a:tblPr>
              <a:tblGrid>
                <a:gridCol w="395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1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Ծրագրային դասիչը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25400" marB="254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Ծրագրի /միջոցառման անվանումը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25400" marB="254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2026թ․ (հազար դրամ)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25400" marB="254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1111 - 11001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Ակադեմիական փոխճանաչման և շարժունության ծառայություններ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43,113.5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1111 - 11003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Բարձրագույն կրթության որակի ապահովման ծառայություններ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59,989.5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1111 - 11007</a:t>
                      </a:r>
                      <a:endParaRPr sz="1600" u="none" strike="noStrike" cap="none" dirty="0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Եվրոպական բարձրագույն կրթական տարածքի անդամակցությամբ պայմանավորված բարձրագույն մասնագիտական կրթության համակարգի բարեփոխումներ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45,010.7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1111 - 12001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Բարձրագույն մասնագիտական կրթություն ստացող ուսանողների կրթաթոշակ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937,060.0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1111 - 12002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Հետբուհական մասնագիտական կրթություն ստացող ուսանողների կրթաթոշակ բուհական հաստատություններում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532,188.0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1111 - 12003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Ասպիրանտական կրթաթոշակներ գիտական հաստատություններում սովորողներին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89,040.0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1111 - 12004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Բարձրագույն մասնագիտական կրթության գծով ուսանողական նպաստների տրամադրում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10,072,844.5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1111 - 12005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Հետբուհական մասնագիտական կրթության գծով նպաստների տրամադրում բուհական հաստատություններում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499,228.0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1111 - 12006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Հետբուհական մասնագիտական կրթության գծով նպաստների տրամադրում գիտակրթական հաստատություններում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35,586.2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1111 - 12007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Երևանում բարձրագույն կրթության հասանելիության ապահովում մարզաբնակ ուսանողներին, կեցության վարձավճարի փոխհատուցում մարզաբնակ և օտարերկրյա ուսանողներին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41,335.9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1111 - 12008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Ուսումնական վարկերի տոկոսավճարների մասնակի փոխհատուցում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66,300.0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33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1111 - 12011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2023 թվականի սեպտեմբերի 19-ից հետո Ղարաբաղից բռնի տեղահանված և ՀՀ-ում բարձրագույն մասնագիտական կրթություն ստացող ուսանողներին ուսման վարձի լրիվ կամ մասնակի փոխհատուցման նպատակով կրթաթոշակի տրամադրում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440,237.5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3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1111 - 12012</a:t>
                      </a:r>
                      <a:endParaRPr sz="1600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Ղարաբաղից բռնի տեղահանված ընտանիքների ՀՀ բարձրագույն և հետբուհական մասնագիտական կրթական ծրագրեր իրականացնող ուսումնական հաստատություններում սովորող ուսանողների ուսման վարձի փոխհատուցում</a:t>
                      </a:r>
                      <a:endParaRPr sz="1600" b="1" u="none" strike="noStrike" cap="none"/>
                    </a:p>
                  </a:txBody>
                  <a:tcPr marL="25400" marR="25400" marT="25400" marB="25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469,605.0</a:t>
                      </a:r>
                      <a:endParaRPr sz="1600" u="none" strike="noStrike" cap="none" dirty="0"/>
                    </a:p>
                  </a:txBody>
                  <a:tcPr marL="25400" marR="254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0"/>
          <p:cNvGrpSpPr/>
          <p:nvPr/>
        </p:nvGrpSpPr>
        <p:grpSpPr>
          <a:xfrm>
            <a:off x="16359189" y="-473688"/>
            <a:ext cx="3086100" cy="11198211"/>
            <a:chOff x="0" y="-9525"/>
            <a:chExt cx="812800" cy="2949323"/>
          </a:xfrm>
        </p:grpSpPr>
        <p:sp>
          <p:nvSpPr>
            <p:cNvPr id="216" name="Google Shape;216;p10"/>
            <p:cNvSpPr/>
            <p:nvPr/>
          </p:nvSpPr>
          <p:spPr>
            <a:xfrm>
              <a:off x="0" y="0"/>
              <a:ext cx="812800" cy="2939798"/>
            </a:xfrm>
            <a:custGeom>
              <a:avLst/>
              <a:gdLst/>
              <a:ahLst/>
              <a:cxnLst/>
              <a:rect l="l" t="t" r="r" b="b"/>
              <a:pathLst>
                <a:path w="812800" h="2939798" extrusionOk="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811857"/>
                  </a:lnTo>
                  <a:cubicBezTo>
                    <a:pt x="812800" y="2845789"/>
                    <a:pt x="799321" y="2878332"/>
                    <a:pt x="775327" y="2902325"/>
                  </a:cubicBezTo>
                  <a:cubicBezTo>
                    <a:pt x="751333" y="2926319"/>
                    <a:pt x="718791" y="2939798"/>
                    <a:pt x="684859" y="2939798"/>
                  </a:cubicBezTo>
                  <a:lnTo>
                    <a:pt x="127941" y="2939798"/>
                  </a:lnTo>
                  <a:cubicBezTo>
                    <a:pt x="94009" y="2939798"/>
                    <a:pt x="61467" y="2926319"/>
                    <a:pt x="37473" y="2902325"/>
                  </a:cubicBezTo>
                  <a:cubicBezTo>
                    <a:pt x="13479" y="2878332"/>
                    <a:pt x="0" y="2845789"/>
                    <a:pt x="0" y="281185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0" y="-9525"/>
              <a:ext cx="812800" cy="2949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0"/>
          <p:cNvSpPr/>
          <p:nvPr/>
        </p:nvSpPr>
        <p:spPr>
          <a:xfrm>
            <a:off x="16359189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9" name="Google Shape;219;p10"/>
          <p:cNvSpPr/>
          <p:nvPr/>
        </p:nvSpPr>
        <p:spPr>
          <a:xfrm>
            <a:off x="9253151" y="2933598"/>
            <a:ext cx="12629488" cy="8382823"/>
          </a:xfrm>
          <a:custGeom>
            <a:avLst/>
            <a:gdLst/>
            <a:ahLst/>
            <a:cxnLst/>
            <a:rect l="l" t="t" r="r" b="b"/>
            <a:pathLst>
              <a:path w="12629488" h="8382823" extrusionOk="0">
                <a:moveTo>
                  <a:pt x="0" y="0"/>
                </a:moveTo>
                <a:lnTo>
                  <a:pt x="12629488" y="0"/>
                </a:lnTo>
                <a:lnTo>
                  <a:pt x="12629488" y="8382823"/>
                </a:lnTo>
                <a:lnTo>
                  <a:pt x="0" y="83828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0" name="Google Shape;220;p10"/>
          <p:cNvSpPr txBox="1"/>
          <p:nvPr/>
        </p:nvSpPr>
        <p:spPr>
          <a:xfrm>
            <a:off x="854067" y="712223"/>
            <a:ext cx="115284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379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Ակադեմիական փոխճանաչման և շարժունության ծառայություններ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854067" y="2642698"/>
            <a:ext cx="10761600" cy="2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Միջոցառումն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ուղղված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է 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ավարտական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փաստաթղթերի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ու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դիպլոմների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փոխճանաչման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վկայականների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խորհրդատվության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տրամադրում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`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հիմնվելով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Եվրոպական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կրթական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չափորոշիչների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վրա։Միջոցառման</a:t>
            </a:r>
            <a:r>
              <a:rPr lang="hy-AM" sz="24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ը</a:t>
            </a:r>
            <a:r>
              <a:rPr lang="en-US" sz="24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հատկացվել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է 43.1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մլն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դրամ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։</a:t>
            </a:r>
            <a:endParaRPr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83" dirty="0">
              <a:solidFill>
                <a:srgbClr val="FFFFFF"/>
              </a:solidFill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9034840" y="9315283"/>
            <a:ext cx="218320" cy="55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742017" y="4857793"/>
            <a:ext cx="115284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379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Բարձրագույն կրթության որակի ապահովման ծառայություններ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854075" y="6469875"/>
            <a:ext cx="103587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428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Բարձրագույն կրթական ուսումնական հաստատությունների հավատարմագրում, հավատարմագրման չափանիշների մշակում, վերանայում, մշտադիտարկումների իրականացում, ծրագրային հավատարմագրման ոլորտային չափանիշների մշակում։Միջոցառմանը հատկացվել է  մոտ 59,9մլն դրամ։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83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8fa2d5264_0_188"/>
          <p:cNvSpPr txBox="1"/>
          <p:nvPr/>
        </p:nvSpPr>
        <p:spPr>
          <a:xfrm>
            <a:off x="1028700" y="320925"/>
            <a:ext cx="150549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u="none" strike="noStrike" cap="none">
                <a:solidFill>
                  <a:srgbClr val="274E13"/>
                </a:solidFill>
                <a:latin typeface="Poppins"/>
                <a:ea typeface="Poppins"/>
                <a:cs typeface="Poppins"/>
                <a:sym typeface="Poppins"/>
              </a:rPr>
              <a:t>Եվրոպական բարձրագույն կրթական տարածքի անդամակցությամբ պայմանավորված բարձրագույն մասնագիտական կրթության համակարգի բարեփոխումներ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230" name="Google Shape;230;g3b8fa2d5264_0_188"/>
          <p:cNvSpPr txBox="1"/>
          <p:nvPr/>
        </p:nvSpPr>
        <p:spPr>
          <a:xfrm>
            <a:off x="1028700" y="1741474"/>
            <a:ext cx="14573700" cy="163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Միջոցառումն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ուղղված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է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Բոլոնիայի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գործընթացի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շրջանակներում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նախարարական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համաժողովների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ընթացքում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ստորագրված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փաստաթղթերից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բխող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բարեփոխումներին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միտված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գործողությունների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իրականացում։Միջոցառմանը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հատկացվել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է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մոտ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45․01 </a:t>
            </a:r>
            <a:r>
              <a:rPr lang="en-US" sz="2528" b="1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մլն</a:t>
            </a:r>
            <a:r>
              <a:rPr lang="en-US" sz="2528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դրամ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։</a:t>
            </a:r>
            <a:endParaRPr dirty="0"/>
          </a:p>
        </p:txBody>
      </p:sp>
      <p:sp>
        <p:nvSpPr>
          <p:cNvPr id="231" name="Google Shape;231;g3b8fa2d5264_0_188"/>
          <p:cNvSpPr txBox="1"/>
          <p:nvPr/>
        </p:nvSpPr>
        <p:spPr>
          <a:xfrm>
            <a:off x="1028699" y="3724825"/>
            <a:ext cx="148230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strike="noStrike" cap="none">
                <a:solidFill>
                  <a:srgbClr val="274E13"/>
                </a:solidFill>
                <a:latin typeface="Poppins"/>
                <a:ea typeface="Poppins"/>
                <a:cs typeface="Poppins"/>
                <a:sym typeface="Poppins"/>
              </a:rPr>
              <a:t>Բարձրագույն մասնագիտական կրթություն ստացող ուսանողների կրթաթոշակ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32" name="Google Shape;232;g3b8fa2d5264_0_188"/>
          <p:cNvSpPr txBox="1"/>
          <p:nvPr/>
        </p:nvSpPr>
        <p:spPr>
          <a:xfrm>
            <a:off x="998709" y="4611077"/>
            <a:ext cx="14883000" cy="163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Միջոցառումն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ուղղված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է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բարձրագույն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մասնագիտական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կրթություն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ստացող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ուսանողների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կրթաթոշակ։Միջոցառմանը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հատկացվել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է </a:t>
            </a:r>
            <a:r>
              <a:rPr lang="en-US" sz="2528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մոտ</a:t>
            </a:r>
            <a:r>
              <a:rPr lang="en-US" sz="2528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937.06 </a:t>
            </a:r>
            <a:r>
              <a:rPr lang="en-US" sz="2528" b="1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մլն</a:t>
            </a:r>
            <a:r>
              <a:rPr lang="en-US" sz="2528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դրամ։Կրթաթոշակ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ստացող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ուսանողների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միջին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տարեկան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թիվ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28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11568 </a:t>
            </a:r>
            <a:r>
              <a:rPr lang="en-US" sz="2528" b="1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մարդ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։</a:t>
            </a:r>
            <a:endParaRPr dirty="0"/>
          </a:p>
        </p:txBody>
      </p:sp>
      <p:sp>
        <p:nvSpPr>
          <p:cNvPr id="233" name="Google Shape;233;g3b8fa2d5264_0_188"/>
          <p:cNvSpPr txBox="1"/>
          <p:nvPr/>
        </p:nvSpPr>
        <p:spPr>
          <a:xfrm>
            <a:off x="998703" y="6910688"/>
            <a:ext cx="15462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rgbClr val="274E13"/>
                </a:solidFill>
                <a:latin typeface="Poppins"/>
                <a:ea typeface="Poppins"/>
                <a:cs typeface="Poppins"/>
                <a:sym typeface="Poppins"/>
              </a:rPr>
              <a:t>Հետբուհական մասնագիտական կրթություն ստացող ուսանողների կրթաթոշակ բուհական հաստատություններում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34" name="Google Shape;234;g3b8fa2d5264_0_188"/>
          <p:cNvSpPr txBox="1"/>
          <p:nvPr/>
        </p:nvSpPr>
        <p:spPr>
          <a:xfrm>
            <a:off x="998704" y="8114653"/>
            <a:ext cx="15627600" cy="163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Միջոցառումն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ուղղված</a:t>
            </a:r>
            <a:r>
              <a:rPr lang="en-US" sz="2500" dirty="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է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հետբուհական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մասնագիտական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կրթության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գծով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կրթաթոշակի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տրամադրում։Միջոցառմանը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հատկացվել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է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մոտ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532,1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մլն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դրամ։Կրթաթոշակ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ստացող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ուսանողների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միջին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տարեկան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թիվ,954 </a:t>
            </a:r>
            <a:r>
              <a:rPr lang="en-US" sz="2528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մարդ</a:t>
            </a:r>
            <a:r>
              <a:rPr lang="en-US" sz="2528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dirty="0"/>
          </a:p>
        </p:txBody>
      </p:sp>
      <p:sp>
        <p:nvSpPr>
          <p:cNvPr id="235" name="Google Shape;235;g3b8fa2d5264_0_188"/>
          <p:cNvSpPr txBox="1"/>
          <p:nvPr/>
        </p:nvSpPr>
        <p:spPr>
          <a:xfrm>
            <a:off x="1485606" y="11517107"/>
            <a:ext cx="154620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rgbClr val="00569E"/>
                </a:solidFill>
                <a:latin typeface="Poppins"/>
                <a:ea typeface="Poppins"/>
                <a:cs typeface="Poppins"/>
                <a:sym typeface="Poppins"/>
              </a:rPr>
              <a:t>Ասպիրանտական կրթաթոշակներ գիտական հաստատություններում սովորողներին</a:t>
            </a:r>
            <a:endParaRPr/>
          </a:p>
        </p:txBody>
      </p:sp>
      <p:sp>
        <p:nvSpPr>
          <p:cNvPr id="236" name="Google Shape;236;g3b8fa2d5264_0_188"/>
          <p:cNvSpPr txBox="1"/>
          <p:nvPr/>
        </p:nvSpPr>
        <p:spPr>
          <a:xfrm>
            <a:off x="1380957" y="12616174"/>
            <a:ext cx="14862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կրթաթոշակներ գիտական հաստատություններում ասպիրանտական կրթության մեջ գտնվող անձանց։Միջոցառմանը հատկացվել է  89,04 մլն դրամ։Կրթաթոշակ ստացող ուսանողների թիվ, 124 մարդ։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b8fa2d5264_0_264"/>
          <p:cNvSpPr txBox="1"/>
          <p:nvPr/>
        </p:nvSpPr>
        <p:spPr>
          <a:xfrm>
            <a:off x="854067" y="712223"/>
            <a:ext cx="11528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2" name="Google Shape;242;g3b8fa2d5264_0_264"/>
          <p:cNvSpPr txBox="1"/>
          <p:nvPr/>
        </p:nvSpPr>
        <p:spPr>
          <a:xfrm>
            <a:off x="1076280" y="635795"/>
            <a:ext cx="8874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3b8fa2d5264_0_264"/>
          <p:cNvSpPr txBox="1"/>
          <p:nvPr/>
        </p:nvSpPr>
        <p:spPr>
          <a:xfrm>
            <a:off x="771960" y="712225"/>
            <a:ext cx="16858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Ասպիրանտական կրթաթոշակներ գիտական հաստատություններում սովորողներին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g3b8fa2d5264_0_264"/>
          <p:cNvSpPr txBox="1"/>
          <p:nvPr/>
        </p:nvSpPr>
        <p:spPr>
          <a:xfrm>
            <a:off x="657861" y="1811294"/>
            <a:ext cx="16205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կրթաթոշակներ գիտական հաստատություններում ասպիրանտական կրթության մեջ գտնվող անձանց։Միջոցառմանը հատկացվել է  89,04 մլն դրամ։Կրթաթոշակ ստացող ուսանողների թիվ, 124 մարդ։</a:t>
            </a:r>
            <a:endParaRPr/>
          </a:p>
        </p:txBody>
      </p:sp>
      <p:sp>
        <p:nvSpPr>
          <p:cNvPr id="245" name="Google Shape;245;g3b8fa2d5264_0_264"/>
          <p:cNvSpPr txBox="1"/>
          <p:nvPr/>
        </p:nvSpPr>
        <p:spPr>
          <a:xfrm>
            <a:off x="657855" y="3533438"/>
            <a:ext cx="145629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Բարձրագույն մասնագիտական կրթության գծով ուսանողական նպաստների տրամադրում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g3b8fa2d5264_0_264"/>
          <p:cNvSpPr txBox="1"/>
          <p:nvPr/>
        </p:nvSpPr>
        <p:spPr>
          <a:xfrm>
            <a:off x="579770" y="4253701"/>
            <a:ext cx="14718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բարձրագույն մասնագիտական կրթություն ստացող ուսանողների նպաստների տրամադրումը։Միջոցառմանը հատկացվել է մոտ 10,07 մլրդ դրամ։Նպաստներ ստացող ուսանողների թիվ 11794 մարդ,ուսման վարձավճարի լրիվ փոխհատուցմամբ սովորող ուսանողների թիվ, 1000 մարդ</a:t>
            </a:r>
            <a:endParaRPr/>
          </a:p>
        </p:txBody>
      </p:sp>
      <p:sp>
        <p:nvSpPr>
          <p:cNvPr id="247" name="Google Shape;247;g3b8fa2d5264_0_264"/>
          <p:cNvSpPr txBox="1"/>
          <p:nvPr/>
        </p:nvSpPr>
        <p:spPr>
          <a:xfrm>
            <a:off x="579780" y="6354675"/>
            <a:ext cx="145629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Հետբուհական մասնագիտական կրթության գծով նպաստների տրամադրում բուհական հաստատություններում</a:t>
            </a:r>
            <a:endParaRPr>
              <a:solidFill>
                <a:srgbClr val="FEFEFE"/>
              </a:solidFill>
            </a:endParaRPr>
          </a:p>
        </p:txBody>
      </p:sp>
      <p:sp>
        <p:nvSpPr>
          <p:cNvPr id="248" name="Google Shape;248;g3b8fa2d5264_0_264"/>
          <p:cNvSpPr txBox="1"/>
          <p:nvPr/>
        </p:nvSpPr>
        <p:spPr>
          <a:xfrm>
            <a:off x="783670" y="7959901"/>
            <a:ext cx="13998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հետբուհական մասնագիտական կրթության գծով նպաստների տրամադրումն է ։Միջոցառմանը հատկացվել է  մոտ 499,2 մլն դրամ։Ուսանողական նպաստներ ստացողների միջին տարեկան թիվ, 1088 մարդ։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b8fa2d5264_0_241"/>
          <p:cNvSpPr txBox="1"/>
          <p:nvPr/>
        </p:nvSpPr>
        <p:spPr>
          <a:xfrm>
            <a:off x="1485606" y="11517107"/>
            <a:ext cx="154620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rgbClr val="00569E"/>
                </a:solidFill>
                <a:latin typeface="Poppins"/>
                <a:ea typeface="Poppins"/>
                <a:cs typeface="Poppins"/>
                <a:sym typeface="Poppins"/>
              </a:rPr>
              <a:t>Ասպիրանտական կրթաթոշակներ գիտական հաստատություններում սովորողներին</a:t>
            </a:r>
            <a:endParaRPr/>
          </a:p>
        </p:txBody>
      </p:sp>
      <p:sp>
        <p:nvSpPr>
          <p:cNvPr id="254" name="Google Shape;254;g3b8fa2d5264_0_241"/>
          <p:cNvSpPr txBox="1"/>
          <p:nvPr/>
        </p:nvSpPr>
        <p:spPr>
          <a:xfrm>
            <a:off x="1380957" y="12616174"/>
            <a:ext cx="14862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կրթաթոշակներ գիտական հաստատություններում ասպիրանտական կրթության մեջ գտնվող անձանց։Միջոցառմանը հատկացվել է  89,04 մլն դրամ։Կրթաթոշակ ստացող ուսանողների թիվ, 124 մարդ։</a:t>
            </a:r>
            <a:endParaRPr/>
          </a:p>
        </p:txBody>
      </p:sp>
      <p:sp>
        <p:nvSpPr>
          <p:cNvPr id="255" name="Google Shape;255;g3b8fa2d5264_0_241"/>
          <p:cNvSpPr txBox="1"/>
          <p:nvPr/>
        </p:nvSpPr>
        <p:spPr>
          <a:xfrm>
            <a:off x="1259315" y="635800"/>
            <a:ext cx="162789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rgbClr val="274E13"/>
                </a:solidFill>
                <a:latin typeface="Poppins"/>
                <a:ea typeface="Poppins"/>
                <a:cs typeface="Poppins"/>
                <a:sym typeface="Poppins"/>
              </a:rPr>
              <a:t>Հետբուհական մասնագիտական կրթության գծով նպաստների տրամադրում գիտակրթական հաստատություններում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56" name="Google Shape;256;g3b8fa2d5264_0_241"/>
          <p:cNvSpPr txBox="1"/>
          <p:nvPr/>
        </p:nvSpPr>
        <p:spPr>
          <a:xfrm>
            <a:off x="1084755" y="2150536"/>
            <a:ext cx="164532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գիտական կադրերի պատրաստման համար նպաստների տրամադրումը։Միջոցառմանը հատկացվել է մոտ 35,6 մլն դրամ։Ուսանողների միջին տարեկան թիվ, 160 մարդ</a:t>
            </a:r>
            <a:endParaRPr/>
          </a:p>
        </p:txBody>
      </p:sp>
      <p:sp>
        <p:nvSpPr>
          <p:cNvPr id="257" name="Google Shape;257;g3b8fa2d5264_0_241"/>
          <p:cNvSpPr txBox="1"/>
          <p:nvPr/>
        </p:nvSpPr>
        <p:spPr>
          <a:xfrm>
            <a:off x="1004540" y="3428994"/>
            <a:ext cx="162789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rgbClr val="274E13"/>
                </a:solidFill>
                <a:latin typeface="Poppins"/>
                <a:ea typeface="Poppins"/>
                <a:cs typeface="Poppins"/>
                <a:sym typeface="Poppins"/>
              </a:rPr>
              <a:t>Երևանում բարձրագույն կրթության հասանելիության ապահովում մարզաբնակ ուսանողներին, կեցության վարձավճարի փոխհատուցում մարզաբնակ և օտարերկրյա ուսանողներին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58" name="Google Shape;258;g3b8fa2d5264_0_241"/>
          <p:cNvSpPr txBox="1"/>
          <p:nvPr/>
        </p:nvSpPr>
        <p:spPr>
          <a:xfrm>
            <a:off x="1004540" y="5385305"/>
            <a:ext cx="156483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ուսանողներին զեղչային գներով հանրակացարանային պայմանների տրամադրում ։Միջոցառմանը հատկացվել է  մոտ 41,3 մլն դրամ։Հանրակացարանում բնակվող ուսանողների թիվ, 250 մարդ։</a:t>
            </a:r>
            <a:endParaRPr/>
          </a:p>
        </p:txBody>
      </p:sp>
      <p:sp>
        <p:nvSpPr>
          <p:cNvPr id="259" name="Google Shape;259;g3b8fa2d5264_0_241"/>
          <p:cNvSpPr txBox="1"/>
          <p:nvPr/>
        </p:nvSpPr>
        <p:spPr>
          <a:xfrm>
            <a:off x="1205898" y="7194100"/>
            <a:ext cx="16278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rgbClr val="274E13"/>
                </a:solidFill>
                <a:latin typeface="Poppins"/>
                <a:ea typeface="Poppins"/>
                <a:cs typeface="Poppins"/>
                <a:sym typeface="Poppins"/>
              </a:rPr>
              <a:t>Ուսումնական վարկերի տոկոսավճարների մասնակի փոխհատուցում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60" name="Google Shape;260;g3b8fa2d5264_0_241"/>
          <p:cNvSpPr txBox="1"/>
          <p:nvPr/>
        </p:nvSpPr>
        <p:spPr>
          <a:xfrm>
            <a:off x="1031340" y="8266018"/>
            <a:ext cx="164532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ուսումնական վարկերի տոկոսավճարների մասնակի փոխհատուցում` 2 տոկոսային կետի չափով, բարձր առաջադիմության դեպքում 3 տոկոսային կետի չափով։Միջոցառմանը հատկացվել է մոտ 66,3 մլն դրամ։Ուսանողների միջին տարեկան թիվ, 10013 մարդ </a:t>
            </a:r>
            <a:endParaRPr/>
          </a:p>
        </p:txBody>
      </p:sp>
      <p:sp>
        <p:nvSpPr>
          <p:cNvPr id="261" name="Google Shape;261;g3b8fa2d5264_0_241"/>
          <p:cNvSpPr txBox="1"/>
          <p:nvPr/>
        </p:nvSpPr>
        <p:spPr>
          <a:xfrm>
            <a:off x="803453" y="11165495"/>
            <a:ext cx="162786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rgbClr val="00569E"/>
                </a:solidFill>
                <a:latin typeface="Poppins"/>
                <a:ea typeface="Poppins"/>
                <a:cs typeface="Poppins"/>
                <a:sym typeface="Poppins"/>
              </a:rPr>
              <a:t>2023 թվականի սեպտեմբերի 19-ից հետո Ղարաբաղից բռնի տեղահանված և ՀՀ-ում բարձրագույն մասնագիտական կրթություն ստացող ուսանողներին ուսման վարձի լրիվ կամ մասնակի փոխհատուցման նպատակով կրթաթոշակի տրամադրում</a:t>
            </a:r>
            <a:endParaRPr/>
          </a:p>
        </p:txBody>
      </p:sp>
      <p:sp>
        <p:nvSpPr>
          <p:cNvPr id="262" name="Google Shape;262;g3b8fa2d5264_0_241"/>
          <p:cNvSpPr txBox="1"/>
          <p:nvPr/>
        </p:nvSpPr>
        <p:spPr>
          <a:xfrm>
            <a:off x="803453" y="13988580"/>
            <a:ext cx="15648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2023 թվականի սեպտեմբերի 19-ից հետո Ղարաբաղից բռնի տեղահանված և ՀՀ-ում բարձրագույն մասնագիտական կրթություն ստացող ուսանողներին կրթաթոշակի տրամադրում։Միջոցառմանը հատկացվել է  մոտ 440,2 մլն դրամ։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b8fa2d5264_0_209"/>
          <p:cNvSpPr txBox="1"/>
          <p:nvPr/>
        </p:nvSpPr>
        <p:spPr>
          <a:xfrm>
            <a:off x="565964" y="561145"/>
            <a:ext cx="168207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 թվականի սեպտեմբերի 19-ից հետո Ղարաբաղից բռնի տեղահանված և ՀՀ-ում բարձրագույն մասնագիտական կրթություն ստացող ուսանողներին ուսման վարձի լրիվ կամ մասնակի փոխհատուցման նպատակով կրթաթոշակի տրամադրում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8" name="Google Shape;268;g3b8fa2d5264_0_209"/>
          <p:cNvSpPr txBox="1"/>
          <p:nvPr/>
        </p:nvSpPr>
        <p:spPr>
          <a:xfrm>
            <a:off x="565964" y="2675292"/>
            <a:ext cx="161691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2023 թվականի սեպտեմբերի 19-ից հետո Ղարաբաղից բռնի տեղահանված և ՀՀ-ում բարձրագույն մասնագիտական կրթություն ստացող ուսանողներին կրթաթոշակի տրամադրում։Միջոցառմանը հատկացվել է  մոտ 440,2 մլն դրամ։</a:t>
            </a:r>
            <a:endParaRPr/>
          </a:p>
        </p:txBody>
      </p:sp>
      <p:sp>
        <p:nvSpPr>
          <p:cNvPr id="269" name="Google Shape;269;g3b8fa2d5264_0_209"/>
          <p:cNvSpPr txBox="1"/>
          <p:nvPr/>
        </p:nvSpPr>
        <p:spPr>
          <a:xfrm>
            <a:off x="541380" y="4892183"/>
            <a:ext cx="168699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Ղարաբաղից բռնի տեղահանված ընտանիքների ՀՀ բարձրագույն և հետբուհական մասնագիտական կրթական ծրագրեր իրականացնող ուսումնական հաստատություններում սովորող ուսանողների ուսման վարձի փոխհատուցում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0" name="Google Shape;270;g3b8fa2d5264_0_209"/>
          <p:cNvSpPr txBox="1"/>
          <p:nvPr/>
        </p:nvSpPr>
        <p:spPr>
          <a:xfrm>
            <a:off x="833521" y="7006319"/>
            <a:ext cx="15551100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Միջոցառումն ուղղված է 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28">
                <a:latin typeface="Poppins"/>
                <a:ea typeface="Poppins"/>
                <a:cs typeface="Poppins"/>
                <a:sym typeface="Poppins"/>
              </a:rPr>
              <a:t>մ</a:t>
            </a:r>
            <a:r>
              <a:rPr lang="en-US" sz="2528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ինչև 2023 թ. սեպտեմբերի 19-ը ՀՀ բարձրագույն և հետբուհ. մասնագիտ.կրթ. ծրագրեր իրականացնող ուս.հաստատ-ի վճարովի ուսուց. համակարգում ընդգրկված Ղարաբաղից բռնի տեղահանված ընտանիք. ուսանող-ն ուսման վարձի փոխհատուց. նպատ. ուսանող. նպաստիտրամադրում։Միջոցառմանը հատկացվել է մոտ 469,6 մլն դրամ։Ուսման վարձի փոխհատուցում ստացող ուսանողների թիվ, 676 մարդ</a:t>
            </a:r>
            <a:endParaRPr/>
          </a:p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28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11"/>
          <p:cNvGrpSpPr/>
          <p:nvPr/>
        </p:nvGrpSpPr>
        <p:grpSpPr>
          <a:xfrm>
            <a:off x="16359189" y="-473688"/>
            <a:ext cx="3086100" cy="11198211"/>
            <a:chOff x="0" y="-9525"/>
            <a:chExt cx="812800" cy="2949323"/>
          </a:xfrm>
        </p:grpSpPr>
        <p:sp>
          <p:nvSpPr>
            <p:cNvPr id="276" name="Google Shape;276;p11"/>
            <p:cNvSpPr/>
            <p:nvPr/>
          </p:nvSpPr>
          <p:spPr>
            <a:xfrm>
              <a:off x="0" y="0"/>
              <a:ext cx="812800" cy="2939798"/>
            </a:xfrm>
            <a:custGeom>
              <a:avLst/>
              <a:gdLst/>
              <a:ahLst/>
              <a:cxnLst/>
              <a:rect l="l" t="t" r="r" b="b"/>
              <a:pathLst>
                <a:path w="812800" h="2939798" extrusionOk="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811857"/>
                  </a:lnTo>
                  <a:cubicBezTo>
                    <a:pt x="812800" y="2845789"/>
                    <a:pt x="799321" y="2878332"/>
                    <a:pt x="775327" y="2902325"/>
                  </a:cubicBezTo>
                  <a:cubicBezTo>
                    <a:pt x="751333" y="2926319"/>
                    <a:pt x="718791" y="2939798"/>
                    <a:pt x="684859" y="2939798"/>
                  </a:cubicBezTo>
                  <a:lnTo>
                    <a:pt x="127941" y="2939798"/>
                  </a:lnTo>
                  <a:cubicBezTo>
                    <a:pt x="94009" y="2939798"/>
                    <a:pt x="61467" y="2926319"/>
                    <a:pt x="37473" y="2902325"/>
                  </a:cubicBezTo>
                  <a:cubicBezTo>
                    <a:pt x="13479" y="2878332"/>
                    <a:pt x="0" y="2845789"/>
                    <a:pt x="0" y="281185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 txBox="1"/>
            <p:nvPr/>
          </p:nvSpPr>
          <p:spPr>
            <a:xfrm>
              <a:off x="0" y="-9525"/>
              <a:ext cx="812800" cy="2949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11"/>
          <p:cNvSpPr/>
          <p:nvPr/>
        </p:nvSpPr>
        <p:spPr>
          <a:xfrm>
            <a:off x="16359189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9" name="Google Shape;279;p11"/>
          <p:cNvSpPr txBox="1"/>
          <p:nvPr/>
        </p:nvSpPr>
        <p:spPr>
          <a:xfrm>
            <a:off x="854067" y="2820773"/>
            <a:ext cx="11528400" cy="3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</a:rPr>
              <a:t>Ֆինանսավորման ծավալով՝ բարձրագույն կրթության միջոցառումների մեջ գերակշռող տեղը զբաղեցնում է բարձրագույն մասնագիտական կրթության գծով ուսանողական նպաստների տրամադրման միջոցառումը, որի համար Բարձրագույն և հետբուհական մասնագիտական կրթության ծրագրի 13.3 մլրդ դրամից հատկացվել է 10.07 մլրդ դրամ, ինչը կազմում է ծրագրի ընդհանուր բյուջեի մոտ 76%։</a:t>
            </a:r>
            <a:endParaRPr sz="27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83">
              <a:solidFill>
                <a:srgbClr val="FFFFFF"/>
              </a:solidFill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7370347" y="4001042"/>
            <a:ext cx="12775728" cy="7154408"/>
          </a:xfrm>
          <a:custGeom>
            <a:avLst/>
            <a:gdLst/>
            <a:ahLst/>
            <a:cxnLst/>
            <a:rect l="l" t="t" r="r" b="b"/>
            <a:pathLst>
              <a:path w="12775728" h="7154408" extrusionOk="0">
                <a:moveTo>
                  <a:pt x="0" y="0"/>
                </a:moveTo>
                <a:lnTo>
                  <a:pt x="12775729" y="0"/>
                </a:lnTo>
                <a:lnTo>
                  <a:pt x="12775729" y="7154408"/>
                </a:lnTo>
                <a:lnTo>
                  <a:pt x="0" y="7154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1" name="Google Shape;281;p11"/>
          <p:cNvSpPr txBox="1"/>
          <p:nvPr/>
        </p:nvSpPr>
        <p:spPr>
          <a:xfrm>
            <a:off x="854067" y="708068"/>
            <a:ext cx="115284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ԲԱՐՁՐԱԳՈՒՅՆ ՄԱՍՆԱԳԻՏԱԿԱՆ ԿՐԹՈՒԹՅՈՒՆ ՍՏԱՑՈՂ ՈՒՍԱՆՈՂՆԵՐԻ </a:t>
            </a:r>
            <a:r>
              <a:rPr lang="en-US" sz="3200" b="1">
                <a:solidFill>
                  <a:srgbClr val="FFFFFF"/>
                </a:solidFill>
              </a:rPr>
              <a:t>ՆՊԱՍՏՆԵՐԻ ՏՐԱՄԱԴՐՈՒՄ</a:t>
            </a: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ՄԻՋՈՑԱՌՈՒՄ</a:t>
            </a:r>
            <a:endParaRPr/>
          </a:p>
        </p:txBody>
      </p:sp>
      <p:sp>
        <p:nvSpPr>
          <p:cNvPr id="282" name="Google Shape;282;p11"/>
          <p:cNvSpPr txBox="1"/>
          <p:nvPr/>
        </p:nvSpPr>
        <p:spPr>
          <a:xfrm>
            <a:off x="8925699" y="9315283"/>
            <a:ext cx="436602" cy="55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6359189" y="-473688"/>
            <a:ext cx="3086100" cy="11198211"/>
            <a:chOff x="0" y="-9525"/>
            <a:chExt cx="812800" cy="2949323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812800" cy="2939798"/>
            </a:xfrm>
            <a:custGeom>
              <a:avLst/>
              <a:gdLst/>
              <a:ahLst/>
              <a:cxnLst/>
              <a:rect l="l" t="t" r="r" b="b"/>
              <a:pathLst>
                <a:path w="812800" h="2939798" extrusionOk="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811857"/>
                  </a:lnTo>
                  <a:cubicBezTo>
                    <a:pt x="812800" y="2845789"/>
                    <a:pt x="799321" y="2878332"/>
                    <a:pt x="775327" y="2902325"/>
                  </a:cubicBezTo>
                  <a:cubicBezTo>
                    <a:pt x="751333" y="2926319"/>
                    <a:pt x="718791" y="2939798"/>
                    <a:pt x="684859" y="2939798"/>
                  </a:cubicBezTo>
                  <a:lnTo>
                    <a:pt x="127941" y="2939798"/>
                  </a:lnTo>
                  <a:cubicBezTo>
                    <a:pt x="94009" y="2939798"/>
                    <a:pt x="61467" y="2926319"/>
                    <a:pt x="37473" y="2902325"/>
                  </a:cubicBezTo>
                  <a:cubicBezTo>
                    <a:pt x="13479" y="2878332"/>
                    <a:pt x="0" y="2845789"/>
                    <a:pt x="0" y="281185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-9525"/>
              <a:ext cx="812800" cy="2949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>
            <a:off x="16359189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8" name="Google Shape;98;p2"/>
          <p:cNvSpPr txBox="1"/>
          <p:nvPr/>
        </p:nvSpPr>
        <p:spPr>
          <a:xfrm>
            <a:off x="1028700" y="2811780"/>
            <a:ext cx="13598705" cy="523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0" i="0" u="none" strike="noStrike" cap="none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Սույն հրապարակումը մշակվել է Եվրոպական միության ֆինանսական աջակցությամբ, «Իրավաբանների հայկական ասոցիացիա» ՀԿ-ի, «Տնտեսական զարգացման և հետազոտությունների կենտրոն» ՀԿ-ի և «Ագորա Սենթրլ Յուրոփ» ՀԿ-ի (Չեխիա) հետ համագործակցաբար գործարկվող «Բյուջեներ քաղաքացիների համար» ծրագրով տրամադրված ենթադրամաշնորհի շրջանակներում  «Կոմպասս» գիտահետազոտական,կրթական և խորհրդատվական կենտրոն» հասարակական կազմակերպության կողմից իրականացվող «Թափանցիկության և մասնակցային վերահսկողության խթանում ՀՀ բարձրագույն կրթության ոլորտում մոնիթորինգի և վերլուծության միջոցով» ենթադրամաշնորհային ծրագրի շրջանակներում: Բովանդակության համար պատասխանատվություն է կրում  «Կոմպասս» գիտահետազոտական,կրթական և խորհրդատվական կենտրոն» հասարակական կազմակերպությունը, և պարտադիր չէ, որ այն արտահայտի Եվրոպական միության տեսակետները:</a:t>
            </a:r>
            <a:endParaRPr sz="2399" b="0" i="0" u="none" strike="noStrike" cap="none">
              <a:solidFill>
                <a:srgbClr val="FAF9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2512415" y="3410198"/>
            <a:ext cx="11659636" cy="678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25" b="0" i="0" u="none" strike="noStrike" cap="none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ԸՆԴՀԱՆՈՒՐ ԱԿՆԱՐԿ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25" b="0" i="0" u="none" strike="noStrike" cap="none" dirty="0">
              <a:solidFill>
                <a:srgbClr val="FAF9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25" b="0" i="0" u="none" strike="noStrike" cap="none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ԲԱՐՁՐԱԳՈՒՅՆ ԵՎ ՀԵՏԲՈՒՀԱԿԱՆ ԿՐԹՈՒԹՅԱՆ </a:t>
            </a:r>
            <a:r>
              <a:rPr lang="en-US" sz="2625" b="0" i="0" u="none" strike="noStrike" cap="none" dirty="0" smtClean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ԾՐԱԳՐԻ</a:t>
            </a:r>
            <a:r>
              <a:rPr lang="hy-AM" sz="2625" b="0" i="0" u="none" strike="noStrike" cap="none" dirty="0" smtClean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2026թ․ </a:t>
            </a:r>
            <a:r>
              <a:rPr lang="en-US" sz="2625" b="0" i="0" u="none" strike="noStrike" cap="none" dirty="0" smtClean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25" b="0" i="0" u="none" strike="noStrike" cap="none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ԲՅՈՒՋԵ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25" b="0" i="0" u="none" strike="noStrike" cap="none" dirty="0">
              <a:solidFill>
                <a:srgbClr val="FAF9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25" b="0" i="0" u="none" strike="noStrike" cap="none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ԲԱՐՁՐԱԳՈՒՅՆ ԿՐԹՈՒԹՅԱՆ </a:t>
            </a:r>
            <a:r>
              <a:rPr lang="en-US" sz="2625" b="0" i="0" u="none" strike="noStrike" cap="none" dirty="0" smtClean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ՄԻՋՈՑԱՌՈՒՄՆԵՐԻ</a:t>
            </a:r>
            <a:r>
              <a:rPr lang="hy-AM" sz="2625" b="0" i="0" u="none" strike="noStrike" cap="none" dirty="0" smtClean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2026թ․</a:t>
            </a:r>
            <a:r>
              <a:rPr lang="en-US" sz="2625" b="0" i="0" u="none" strike="noStrike" cap="none" dirty="0" smtClean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25" b="0" i="0" u="none" strike="noStrike" cap="none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ԲՅՈՒՋԵ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25" b="0" i="0" u="none" strike="noStrike" cap="none" dirty="0">
              <a:solidFill>
                <a:srgbClr val="FAF9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25" b="0" i="0" u="none" strike="noStrike" cap="none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ԲԱՐՁՐԱԳՈՒՅՆ ՄԱՍՆԱԳԻՏԱԿԱՆ ԿՐԹՈՒԹՅԱՆ ԳԾՈՎ ՈՒՍԱՆՈՂԱԿԱՆ ՆՊԱՍՏՆԵՐԻ ՏՐԱՄԱԴՐՈՒՄ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25" b="0" i="0" u="none" strike="noStrike" cap="none" dirty="0">
              <a:solidFill>
                <a:srgbClr val="FAF9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25" b="0" i="0" u="none" strike="noStrike" cap="none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ԲԱՐՁՐԱԳՈՒՅՆ ՄԱՍՆԱԳԻՏԱԿԱՆ ԿՐԹՈՒԹՅՈՒՆ ՍՏԱՑՈՂ ՈՒՍԱՆՈՂՆԵՐԻ ԿՐԹԱԹՈՇԱԿԻ ՄԻՋՈՑԱՌՈՒՄ</a:t>
            </a:r>
            <a:endParaRPr dirty="0"/>
          </a:p>
        </p:txBody>
      </p:sp>
      <p:sp>
        <p:nvSpPr>
          <p:cNvPr id="104" name="Google Shape;104;p3"/>
          <p:cNvSpPr txBox="1"/>
          <p:nvPr/>
        </p:nvSpPr>
        <p:spPr>
          <a:xfrm>
            <a:off x="2163831" y="1151212"/>
            <a:ext cx="12008219" cy="151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5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ԲՈՎԱՆԴԱԿՈՒԹՅՈՒՆ</a:t>
            </a:r>
            <a:endParaRPr sz="8458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672231" y="3385130"/>
            <a:ext cx="742184" cy="740329"/>
          </a:xfrm>
          <a:custGeom>
            <a:avLst/>
            <a:gdLst/>
            <a:ahLst/>
            <a:cxnLst/>
            <a:rect l="l" t="t" r="r" b="b"/>
            <a:pathLst>
              <a:path w="742184" h="740329" extrusionOk="0">
                <a:moveTo>
                  <a:pt x="0" y="0"/>
                </a:moveTo>
                <a:lnTo>
                  <a:pt x="742184" y="0"/>
                </a:lnTo>
                <a:lnTo>
                  <a:pt x="742184" y="740329"/>
                </a:lnTo>
                <a:lnTo>
                  <a:pt x="0" y="740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06" name="Google Shape;106;p3"/>
          <p:cNvGrpSpPr/>
          <p:nvPr/>
        </p:nvGrpSpPr>
        <p:grpSpPr>
          <a:xfrm>
            <a:off x="1733357" y="3438117"/>
            <a:ext cx="551447" cy="551447"/>
            <a:chOff x="0" y="0"/>
            <a:chExt cx="812800" cy="812800"/>
          </a:xfrm>
        </p:grpSpPr>
        <p:sp>
          <p:nvSpPr>
            <p:cNvPr id="107" name="Google Shape;107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00" tIns="45600" rIns="45600" bIns="45600" anchor="ctr" anchorCtr="0">
              <a:noAutofit/>
            </a:bodyPr>
            <a:lstStyle/>
            <a:p>
              <a:pPr marL="0" marR="0" lvl="0" indent="0" algn="ctr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"/>
          <p:cNvSpPr txBox="1"/>
          <p:nvPr/>
        </p:nvSpPr>
        <p:spPr>
          <a:xfrm>
            <a:off x="1871072" y="3353478"/>
            <a:ext cx="29276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3F7E7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672231" y="4273106"/>
            <a:ext cx="742184" cy="740329"/>
          </a:xfrm>
          <a:custGeom>
            <a:avLst/>
            <a:gdLst/>
            <a:ahLst/>
            <a:cxnLst/>
            <a:rect l="l" t="t" r="r" b="b"/>
            <a:pathLst>
              <a:path w="742184" h="740329" extrusionOk="0">
                <a:moveTo>
                  <a:pt x="0" y="0"/>
                </a:moveTo>
                <a:lnTo>
                  <a:pt x="742184" y="0"/>
                </a:lnTo>
                <a:lnTo>
                  <a:pt x="742184" y="740329"/>
                </a:lnTo>
                <a:lnTo>
                  <a:pt x="0" y="740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11" name="Google Shape;111;p3"/>
          <p:cNvGrpSpPr/>
          <p:nvPr/>
        </p:nvGrpSpPr>
        <p:grpSpPr>
          <a:xfrm>
            <a:off x="1733357" y="4326093"/>
            <a:ext cx="551447" cy="551447"/>
            <a:chOff x="0" y="0"/>
            <a:chExt cx="812800" cy="812800"/>
          </a:xfrm>
        </p:grpSpPr>
        <p:sp>
          <p:nvSpPr>
            <p:cNvPr id="112" name="Google Shape;112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00" tIns="45600" rIns="45600" bIns="45600" anchor="ctr" anchorCtr="0">
              <a:noAutofit/>
            </a:bodyPr>
            <a:lstStyle/>
            <a:p>
              <a:pPr marL="0" marR="0" lvl="0" indent="0" algn="ctr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3"/>
          <p:cNvSpPr txBox="1"/>
          <p:nvPr/>
        </p:nvSpPr>
        <p:spPr>
          <a:xfrm>
            <a:off x="1871072" y="4230843"/>
            <a:ext cx="29276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3F7E7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1672231" y="5161082"/>
            <a:ext cx="742184" cy="740329"/>
          </a:xfrm>
          <a:custGeom>
            <a:avLst/>
            <a:gdLst/>
            <a:ahLst/>
            <a:cxnLst/>
            <a:rect l="l" t="t" r="r" b="b"/>
            <a:pathLst>
              <a:path w="742184" h="740329" extrusionOk="0">
                <a:moveTo>
                  <a:pt x="0" y="0"/>
                </a:moveTo>
                <a:lnTo>
                  <a:pt x="742184" y="0"/>
                </a:lnTo>
                <a:lnTo>
                  <a:pt x="742184" y="740329"/>
                </a:lnTo>
                <a:lnTo>
                  <a:pt x="0" y="740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16" name="Google Shape;116;p3"/>
          <p:cNvGrpSpPr/>
          <p:nvPr/>
        </p:nvGrpSpPr>
        <p:grpSpPr>
          <a:xfrm>
            <a:off x="1733357" y="5214069"/>
            <a:ext cx="551447" cy="551447"/>
            <a:chOff x="0" y="0"/>
            <a:chExt cx="812800" cy="812800"/>
          </a:xfrm>
        </p:grpSpPr>
        <p:sp>
          <p:nvSpPr>
            <p:cNvPr id="117" name="Google Shape;117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00" tIns="45600" rIns="45600" bIns="45600" anchor="ctr" anchorCtr="0">
              <a:noAutofit/>
            </a:bodyPr>
            <a:lstStyle/>
            <a:p>
              <a:pPr marL="0" marR="0" lvl="0" indent="0" algn="ctr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3"/>
          <p:cNvSpPr txBox="1"/>
          <p:nvPr/>
        </p:nvSpPr>
        <p:spPr>
          <a:xfrm>
            <a:off x="1871072" y="5118210"/>
            <a:ext cx="29276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3F7E7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672231" y="6244311"/>
            <a:ext cx="742184" cy="740329"/>
          </a:xfrm>
          <a:custGeom>
            <a:avLst/>
            <a:gdLst/>
            <a:ahLst/>
            <a:cxnLst/>
            <a:rect l="l" t="t" r="r" b="b"/>
            <a:pathLst>
              <a:path w="742184" h="740329" extrusionOk="0">
                <a:moveTo>
                  <a:pt x="0" y="0"/>
                </a:moveTo>
                <a:lnTo>
                  <a:pt x="742184" y="0"/>
                </a:lnTo>
                <a:lnTo>
                  <a:pt x="742184" y="740328"/>
                </a:lnTo>
                <a:lnTo>
                  <a:pt x="0" y="740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21" name="Google Shape;121;p3"/>
          <p:cNvGrpSpPr/>
          <p:nvPr/>
        </p:nvGrpSpPr>
        <p:grpSpPr>
          <a:xfrm>
            <a:off x="1733357" y="6297298"/>
            <a:ext cx="551447" cy="551447"/>
            <a:chOff x="0" y="0"/>
            <a:chExt cx="812800" cy="812800"/>
          </a:xfrm>
        </p:grpSpPr>
        <p:sp>
          <p:nvSpPr>
            <p:cNvPr id="122" name="Google Shape;122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00" tIns="45600" rIns="45600" bIns="45600" anchor="ctr" anchorCtr="0">
              <a:noAutofit/>
            </a:bodyPr>
            <a:lstStyle/>
            <a:p>
              <a:pPr marL="0" marR="0" lvl="0" indent="0" algn="ctr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3"/>
          <p:cNvSpPr txBox="1"/>
          <p:nvPr/>
        </p:nvSpPr>
        <p:spPr>
          <a:xfrm>
            <a:off x="1862701" y="6196686"/>
            <a:ext cx="29276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3F7E72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1672231" y="7718064"/>
            <a:ext cx="742184" cy="700485"/>
          </a:xfrm>
          <a:custGeom>
            <a:avLst/>
            <a:gdLst/>
            <a:ahLst/>
            <a:cxnLst/>
            <a:rect l="l" t="t" r="r" b="b"/>
            <a:pathLst>
              <a:path w="742184" h="700485" extrusionOk="0">
                <a:moveTo>
                  <a:pt x="0" y="0"/>
                </a:moveTo>
                <a:lnTo>
                  <a:pt x="742184" y="0"/>
                </a:lnTo>
                <a:lnTo>
                  <a:pt x="742184" y="700485"/>
                </a:lnTo>
                <a:lnTo>
                  <a:pt x="0" y="700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t="-2842" b="-2842"/>
            </a:stretch>
          </a:blipFill>
          <a:ln>
            <a:noFill/>
          </a:ln>
        </p:spPr>
      </p:sp>
      <p:grpSp>
        <p:nvGrpSpPr>
          <p:cNvPr id="126" name="Google Shape;126;p3"/>
          <p:cNvGrpSpPr/>
          <p:nvPr/>
        </p:nvGrpSpPr>
        <p:grpSpPr>
          <a:xfrm>
            <a:off x="1733357" y="7771052"/>
            <a:ext cx="551447" cy="551447"/>
            <a:chOff x="0" y="0"/>
            <a:chExt cx="812800" cy="812800"/>
          </a:xfrm>
        </p:grpSpPr>
        <p:sp>
          <p:nvSpPr>
            <p:cNvPr id="127" name="Google Shape;127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00" tIns="45600" rIns="45600" bIns="45600" anchor="ctr" anchorCtr="0">
              <a:noAutofit/>
            </a:bodyPr>
            <a:lstStyle/>
            <a:p>
              <a:pPr marL="0" marR="0" lvl="0" indent="0" algn="ctr" rtl="0">
                <a:lnSpc>
                  <a:spcPct val="11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3"/>
          <p:cNvSpPr txBox="1"/>
          <p:nvPr/>
        </p:nvSpPr>
        <p:spPr>
          <a:xfrm>
            <a:off x="1637600" y="7690039"/>
            <a:ext cx="723911" cy="64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3F7E72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grpSp>
        <p:nvGrpSpPr>
          <p:cNvPr id="130" name="Google Shape;130;p3"/>
          <p:cNvGrpSpPr/>
          <p:nvPr/>
        </p:nvGrpSpPr>
        <p:grpSpPr>
          <a:xfrm>
            <a:off x="16359189" y="-473688"/>
            <a:ext cx="3086100" cy="11198211"/>
            <a:chOff x="0" y="-9525"/>
            <a:chExt cx="812800" cy="2949323"/>
          </a:xfrm>
        </p:grpSpPr>
        <p:sp>
          <p:nvSpPr>
            <p:cNvPr id="131" name="Google Shape;131;p3"/>
            <p:cNvSpPr/>
            <p:nvPr/>
          </p:nvSpPr>
          <p:spPr>
            <a:xfrm>
              <a:off x="0" y="0"/>
              <a:ext cx="812800" cy="2939798"/>
            </a:xfrm>
            <a:custGeom>
              <a:avLst/>
              <a:gdLst/>
              <a:ahLst/>
              <a:cxnLst/>
              <a:rect l="l" t="t" r="r" b="b"/>
              <a:pathLst>
                <a:path w="812800" h="2939798" extrusionOk="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811857"/>
                  </a:lnTo>
                  <a:cubicBezTo>
                    <a:pt x="812800" y="2845789"/>
                    <a:pt x="799321" y="2878332"/>
                    <a:pt x="775327" y="2902325"/>
                  </a:cubicBezTo>
                  <a:cubicBezTo>
                    <a:pt x="751333" y="2926319"/>
                    <a:pt x="718791" y="2939798"/>
                    <a:pt x="684859" y="2939798"/>
                  </a:cubicBezTo>
                  <a:lnTo>
                    <a:pt x="127941" y="2939798"/>
                  </a:lnTo>
                  <a:cubicBezTo>
                    <a:pt x="94009" y="2939798"/>
                    <a:pt x="61467" y="2926319"/>
                    <a:pt x="37473" y="2902325"/>
                  </a:cubicBezTo>
                  <a:cubicBezTo>
                    <a:pt x="13479" y="2878332"/>
                    <a:pt x="0" y="2845789"/>
                    <a:pt x="0" y="281185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0" y="-9525"/>
              <a:ext cx="812800" cy="2949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3"/>
          <p:cNvSpPr/>
          <p:nvPr/>
        </p:nvSpPr>
        <p:spPr>
          <a:xfrm>
            <a:off x="16359189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/>
        </p:nvSpPr>
        <p:spPr>
          <a:xfrm>
            <a:off x="885699" y="2525880"/>
            <a:ext cx="13422009" cy="507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83" marR="0" lvl="1" indent="-237491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AF9F3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«Հայաստանի Հանրապետության 2026 թվականի պետական բյուջեի մասին» օրենքով ՀՀ 2026թ-ի պետական բյուջեն եկամուտների գծով հաստատվել է 3.09 տրիլիոն դրամի, ծախսերի գծով՝ 3.63 տրիլիոն դրամի չափով: Պետական բյուջեի դեֆիցիտը սահմանվել է 536.8 մլրդ դրամի չափով։</a:t>
            </a:r>
            <a:endParaRPr/>
          </a:p>
          <a:p>
            <a:pPr marL="474983" marR="0" lvl="1" indent="-237491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AF9F3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Բարձրագույն կրթությանն ուղղված ծախսերը պետական բյուջեում ներկայացված են բարձրագույն և հետբուհական մասնագիտական կրթության ծրագրով, որոնք համակարգվում են ՀՀ Կրթության, գիտության, մշակույթի և սպորտի նախարարության (ԿԳՄՍՆ) կողմից։</a:t>
            </a:r>
            <a:endParaRPr/>
          </a:p>
          <a:p>
            <a:pPr marL="474983" marR="0" lvl="1" indent="-237491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AF9F3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2026 թվականին պետական բյուջեից բարձրագույն և հետբուհական մասնագիտական կրթության ծրագրին նախատեսված է հատկացնել 13.3 մլրդ  դրամ </a:t>
            </a:r>
            <a:endParaRPr/>
          </a:p>
          <a:p>
            <a:pPr marL="474983" marR="0" lvl="1" indent="-237491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AF9F3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Բարձրագույն և հետբուհական մասնագիտական կրթության ծրագրի բյուջեի կառուցվածքը կենտրոնացած է 14 միջոցառումների վրա։</a:t>
            </a:r>
            <a:endParaRPr/>
          </a:p>
          <a:p>
            <a:pPr marL="474983" marR="0" lvl="1" indent="-237491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AF9F3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Ֆինանսավորման ծավալով բարձրագույն կրթության միջոցառումների շարքում գերակշռողը բարձրագույն մասնագիտական կրթության գծով ուսանողական նպաստների տրամադրման միջոցառումն է, որին հատկացվել է 10.07 մլրդ դրամ: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3325610" y="659512"/>
            <a:ext cx="8275602" cy="105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8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ԸՆԴՀԱՆՈՒՐ ԱԿՆԱՐԿ</a:t>
            </a:r>
            <a:endParaRPr/>
          </a:p>
        </p:txBody>
      </p:sp>
      <p:grpSp>
        <p:nvGrpSpPr>
          <p:cNvPr id="140" name="Google Shape;140;p4"/>
          <p:cNvGrpSpPr/>
          <p:nvPr/>
        </p:nvGrpSpPr>
        <p:grpSpPr>
          <a:xfrm>
            <a:off x="16359189" y="-473688"/>
            <a:ext cx="3086100" cy="11198211"/>
            <a:chOff x="0" y="-9525"/>
            <a:chExt cx="812800" cy="2949323"/>
          </a:xfrm>
        </p:grpSpPr>
        <p:sp>
          <p:nvSpPr>
            <p:cNvPr id="141" name="Google Shape;141;p4"/>
            <p:cNvSpPr/>
            <p:nvPr/>
          </p:nvSpPr>
          <p:spPr>
            <a:xfrm>
              <a:off x="0" y="0"/>
              <a:ext cx="812800" cy="2939798"/>
            </a:xfrm>
            <a:custGeom>
              <a:avLst/>
              <a:gdLst/>
              <a:ahLst/>
              <a:cxnLst/>
              <a:rect l="l" t="t" r="r" b="b"/>
              <a:pathLst>
                <a:path w="812800" h="2939798" extrusionOk="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811857"/>
                  </a:lnTo>
                  <a:cubicBezTo>
                    <a:pt x="812800" y="2845789"/>
                    <a:pt x="799321" y="2878332"/>
                    <a:pt x="775327" y="2902325"/>
                  </a:cubicBezTo>
                  <a:cubicBezTo>
                    <a:pt x="751333" y="2926319"/>
                    <a:pt x="718791" y="2939798"/>
                    <a:pt x="684859" y="2939798"/>
                  </a:cubicBezTo>
                  <a:lnTo>
                    <a:pt x="127941" y="2939798"/>
                  </a:lnTo>
                  <a:cubicBezTo>
                    <a:pt x="94009" y="2939798"/>
                    <a:pt x="61467" y="2926319"/>
                    <a:pt x="37473" y="2902325"/>
                  </a:cubicBezTo>
                  <a:cubicBezTo>
                    <a:pt x="13479" y="2878332"/>
                    <a:pt x="0" y="2845789"/>
                    <a:pt x="0" y="281185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0" y="-9525"/>
              <a:ext cx="812800" cy="2949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4"/>
          <p:cNvSpPr/>
          <p:nvPr/>
        </p:nvSpPr>
        <p:spPr>
          <a:xfrm>
            <a:off x="16359189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4"/>
          <p:cNvSpPr txBox="1"/>
          <p:nvPr/>
        </p:nvSpPr>
        <p:spPr>
          <a:xfrm>
            <a:off x="9034840" y="9315283"/>
            <a:ext cx="218320" cy="55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16359189" y="-473688"/>
            <a:ext cx="3086100" cy="11198211"/>
            <a:chOff x="0" y="-9525"/>
            <a:chExt cx="812800" cy="2949323"/>
          </a:xfrm>
        </p:grpSpPr>
        <p:sp>
          <p:nvSpPr>
            <p:cNvPr id="150" name="Google Shape;150;p5"/>
            <p:cNvSpPr/>
            <p:nvPr/>
          </p:nvSpPr>
          <p:spPr>
            <a:xfrm>
              <a:off x="0" y="0"/>
              <a:ext cx="812800" cy="2939798"/>
            </a:xfrm>
            <a:custGeom>
              <a:avLst/>
              <a:gdLst/>
              <a:ahLst/>
              <a:cxnLst/>
              <a:rect l="l" t="t" r="r" b="b"/>
              <a:pathLst>
                <a:path w="812800" h="2939798" extrusionOk="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811857"/>
                  </a:lnTo>
                  <a:cubicBezTo>
                    <a:pt x="812800" y="2845789"/>
                    <a:pt x="799321" y="2878332"/>
                    <a:pt x="775327" y="2902325"/>
                  </a:cubicBezTo>
                  <a:cubicBezTo>
                    <a:pt x="751333" y="2926319"/>
                    <a:pt x="718791" y="2939798"/>
                    <a:pt x="684859" y="2939798"/>
                  </a:cubicBezTo>
                  <a:lnTo>
                    <a:pt x="127941" y="2939798"/>
                  </a:lnTo>
                  <a:cubicBezTo>
                    <a:pt x="94009" y="2939798"/>
                    <a:pt x="61467" y="2926319"/>
                    <a:pt x="37473" y="2902325"/>
                  </a:cubicBezTo>
                  <a:cubicBezTo>
                    <a:pt x="13479" y="2878332"/>
                    <a:pt x="0" y="2845789"/>
                    <a:pt x="0" y="281185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0" y="-9525"/>
              <a:ext cx="812800" cy="2949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5"/>
          <p:cNvSpPr/>
          <p:nvPr/>
        </p:nvSpPr>
        <p:spPr>
          <a:xfrm>
            <a:off x="16359189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5"/>
          <p:cNvSpPr txBox="1"/>
          <p:nvPr/>
        </p:nvSpPr>
        <p:spPr>
          <a:xfrm>
            <a:off x="842722" y="6915898"/>
            <a:ext cx="1407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842733" y="1028701"/>
            <a:ext cx="148425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ԲԱՐՁՐԱԳՈՒՅՆ ԵՎ ՀԵՏԲՈՒՀԱԿԱՆ ԿՐԹՈՒԹՅԱՆ ԾՐԱԳՐԻ ԲՅՈՒՋԵ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1459750" y="5856875"/>
            <a:ext cx="9756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9034840" y="9315283"/>
            <a:ext cx="218320" cy="55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9025217" y="4958834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1837048" y="2397552"/>
            <a:ext cx="12853856" cy="6860745"/>
          </a:xfrm>
          <a:custGeom>
            <a:avLst/>
            <a:gdLst/>
            <a:ahLst/>
            <a:cxnLst/>
            <a:rect l="l" t="t" r="r" b="b"/>
            <a:pathLst>
              <a:path w="12853856" h="6860745" extrusionOk="0">
                <a:moveTo>
                  <a:pt x="0" y="0"/>
                </a:moveTo>
                <a:lnTo>
                  <a:pt x="12853856" y="0"/>
                </a:lnTo>
                <a:lnTo>
                  <a:pt x="12853856" y="6860746"/>
                </a:lnTo>
                <a:lnTo>
                  <a:pt x="0" y="6860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3b8fa2d5264_0_1"/>
          <p:cNvGrpSpPr/>
          <p:nvPr/>
        </p:nvGrpSpPr>
        <p:grpSpPr>
          <a:xfrm>
            <a:off x="16359189" y="-473688"/>
            <a:ext cx="3086120" cy="11198284"/>
            <a:chOff x="0" y="-9525"/>
            <a:chExt cx="812800" cy="2949323"/>
          </a:xfrm>
        </p:grpSpPr>
        <p:sp>
          <p:nvSpPr>
            <p:cNvPr id="164" name="Google Shape;164;g3b8fa2d5264_0_1"/>
            <p:cNvSpPr/>
            <p:nvPr/>
          </p:nvSpPr>
          <p:spPr>
            <a:xfrm>
              <a:off x="0" y="0"/>
              <a:ext cx="812800" cy="2939798"/>
            </a:xfrm>
            <a:custGeom>
              <a:avLst/>
              <a:gdLst/>
              <a:ahLst/>
              <a:cxnLst/>
              <a:rect l="l" t="t" r="r" b="b"/>
              <a:pathLst>
                <a:path w="812800" h="2939798" extrusionOk="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811857"/>
                  </a:lnTo>
                  <a:cubicBezTo>
                    <a:pt x="812800" y="2845789"/>
                    <a:pt x="799321" y="2878332"/>
                    <a:pt x="775327" y="2902325"/>
                  </a:cubicBezTo>
                  <a:cubicBezTo>
                    <a:pt x="751333" y="2926319"/>
                    <a:pt x="718791" y="2939798"/>
                    <a:pt x="684859" y="2939798"/>
                  </a:cubicBezTo>
                  <a:lnTo>
                    <a:pt x="127941" y="2939798"/>
                  </a:lnTo>
                  <a:cubicBezTo>
                    <a:pt x="94009" y="2939798"/>
                    <a:pt x="61467" y="2926319"/>
                    <a:pt x="37473" y="2902325"/>
                  </a:cubicBezTo>
                  <a:cubicBezTo>
                    <a:pt x="13479" y="2878332"/>
                    <a:pt x="0" y="2845789"/>
                    <a:pt x="0" y="281185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g3b8fa2d5264_0_1"/>
            <p:cNvSpPr txBox="1"/>
            <p:nvPr/>
          </p:nvSpPr>
          <p:spPr>
            <a:xfrm>
              <a:off x="0" y="-9525"/>
              <a:ext cx="812700" cy="29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g3b8fa2d5264_0_1"/>
          <p:cNvSpPr/>
          <p:nvPr/>
        </p:nvSpPr>
        <p:spPr>
          <a:xfrm>
            <a:off x="16359189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7" name="Google Shape;167;g3b8fa2d5264_0_1"/>
          <p:cNvSpPr txBox="1"/>
          <p:nvPr/>
        </p:nvSpPr>
        <p:spPr>
          <a:xfrm>
            <a:off x="842722" y="2332269"/>
            <a:ext cx="81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b8fa2d5264_0_1"/>
          <p:cNvSpPr txBox="1"/>
          <p:nvPr/>
        </p:nvSpPr>
        <p:spPr>
          <a:xfrm>
            <a:off x="842722" y="6915898"/>
            <a:ext cx="1407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b8fa2d5264_0_1"/>
          <p:cNvSpPr txBox="1"/>
          <p:nvPr/>
        </p:nvSpPr>
        <p:spPr>
          <a:xfrm>
            <a:off x="2241974" y="567900"/>
            <a:ext cx="11713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70" name="Google Shape;170;g3b8fa2d5264_0_1"/>
          <p:cNvSpPr/>
          <p:nvPr/>
        </p:nvSpPr>
        <p:spPr>
          <a:xfrm>
            <a:off x="9025217" y="4958834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/>
          </a:p>
        </p:txBody>
      </p:sp>
      <p:sp>
        <p:nvSpPr>
          <p:cNvPr id="171" name="Google Shape;171;g3b8fa2d5264_0_1"/>
          <p:cNvSpPr/>
          <p:nvPr/>
        </p:nvSpPr>
        <p:spPr>
          <a:xfrm>
            <a:off x="401951" y="829500"/>
            <a:ext cx="15500223" cy="8867791"/>
          </a:xfrm>
          <a:custGeom>
            <a:avLst/>
            <a:gdLst/>
            <a:ahLst/>
            <a:cxnLst/>
            <a:rect l="l" t="t" r="r" b="b"/>
            <a:pathLst>
              <a:path w="16230600" h="8845677" extrusionOk="0">
                <a:moveTo>
                  <a:pt x="0" y="0"/>
                </a:moveTo>
                <a:lnTo>
                  <a:pt x="16230600" y="0"/>
                </a:lnTo>
                <a:lnTo>
                  <a:pt x="16230600" y="8845676"/>
                </a:lnTo>
                <a:lnTo>
                  <a:pt x="0" y="8845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6"/>
          <p:cNvGrpSpPr/>
          <p:nvPr/>
        </p:nvGrpSpPr>
        <p:grpSpPr>
          <a:xfrm>
            <a:off x="16359189" y="-473688"/>
            <a:ext cx="3086100" cy="11198211"/>
            <a:chOff x="0" y="-9525"/>
            <a:chExt cx="812800" cy="2949323"/>
          </a:xfrm>
        </p:grpSpPr>
        <p:sp>
          <p:nvSpPr>
            <p:cNvPr id="177" name="Google Shape;177;p6"/>
            <p:cNvSpPr/>
            <p:nvPr/>
          </p:nvSpPr>
          <p:spPr>
            <a:xfrm>
              <a:off x="0" y="0"/>
              <a:ext cx="812800" cy="2939798"/>
            </a:xfrm>
            <a:custGeom>
              <a:avLst/>
              <a:gdLst/>
              <a:ahLst/>
              <a:cxnLst/>
              <a:rect l="l" t="t" r="r" b="b"/>
              <a:pathLst>
                <a:path w="812800" h="2939798" extrusionOk="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811857"/>
                  </a:lnTo>
                  <a:cubicBezTo>
                    <a:pt x="812800" y="2845789"/>
                    <a:pt x="799321" y="2878332"/>
                    <a:pt x="775327" y="2902325"/>
                  </a:cubicBezTo>
                  <a:cubicBezTo>
                    <a:pt x="751333" y="2926319"/>
                    <a:pt x="718791" y="2939798"/>
                    <a:pt x="684859" y="2939798"/>
                  </a:cubicBezTo>
                  <a:lnTo>
                    <a:pt x="127941" y="2939798"/>
                  </a:lnTo>
                  <a:cubicBezTo>
                    <a:pt x="94009" y="2939798"/>
                    <a:pt x="61467" y="2926319"/>
                    <a:pt x="37473" y="2902325"/>
                  </a:cubicBezTo>
                  <a:cubicBezTo>
                    <a:pt x="13479" y="2878332"/>
                    <a:pt x="0" y="2845789"/>
                    <a:pt x="0" y="281185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0" y="-9525"/>
              <a:ext cx="812800" cy="2949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6"/>
          <p:cNvSpPr/>
          <p:nvPr/>
        </p:nvSpPr>
        <p:spPr>
          <a:xfrm>
            <a:off x="16359189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 extrusionOk="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0" name="Google Shape;180;p6"/>
          <p:cNvSpPr txBox="1"/>
          <p:nvPr/>
        </p:nvSpPr>
        <p:spPr>
          <a:xfrm>
            <a:off x="1028700" y="7069176"/>
            <a:ext cx="14935500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2026թ․-ի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Բարձրագույն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և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հետբուհական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մասնագիտական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կրթության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ծրագրի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ֆինանսավորումը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կազմում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է 13.3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մլրդ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դրամ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։</a:t>
            </a:r>
            <a:endParaRPr dirty="0"/>
          </a:p>
          <a:p>
            <a:pPr marL="0" marR="0" lvl="0" indent="0" algn="just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2026թ․-ի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համար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նախատեսված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13.3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մլրդ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դրամ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ֆինանսավորումը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արդեն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էական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շեղում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է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նախորդ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տարիների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համեմատ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։ </a:t>
            </a:r>
            <a:endParaRPr dirty="0"/>
          </a:p>
          <a:p>
            <a:pPr marL="0" marR="0" lvl="0" indent="0" algn="just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2025թ․-ի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նկատմամբ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այն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նվազել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է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մոտ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0.86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մլրդ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դրամով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կամ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շուրջ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6.1%-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ով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։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Եթե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համեմատենք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just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2024թ․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ամենաբարձր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ցուցանիշի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՝ 14.64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մլրդ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դրամի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հետ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ապա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նվազումը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կազմում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է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մոտ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1.34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մլրդ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դրամ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կամ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շուրջ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9.1%։ </a:t>
            </a:r>
            <a:endParaRPr dirty="0"/>
          </a:p>
          <a:p>
            <a:pPr marL="0" marR="0" lvl="0" indent="0" algn="just" rtl="0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2023թ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․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մակարդակի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համեմատ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2026թ․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ֆինանսավորումը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ցածր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է 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մոտ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 5.3%-</a:t>
            </a:r>
            <a:r>
              <a:rPr lang="en-US" sz="2000" dirty="0" err="1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ով</a:t>
            </a:r>
            <a:r>
              <a:rPr lang="en-US" sz="2000" dirty="0">
                <a:solidFill>
                  <a:srgbClr val="FAF9F3"/>
                </a:solidFill>
                <a:latin typeface="Arial"/>
                <a:ea typeface="Arial"/>
                <a:cs typeface="Arial"/>
                <a:sym typeface="Arial"/>
              </a:rPr>
              <a:t>։</a:t>
            </a:r>
            <a:endParaRPr dirty="0"/>
          </a:p>
        </p:txBody>
      </p:sp>
      <p:sp>
        <p:nvSpPr>
          <p:cNvPr id="181" name="Google Shape;181;p6"/>
          <p:cNvSpPr txBox="1"/>
          <p:nvPr/>
        </p:nvSpPr>
        <p:spPr>
          <a:xfrm>
            <a:off x="9034840" y="9315283"/>
            <a:ext cx="218320" cy="55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1353975" y="349075"/>
            <a:ext cx="13584809" cy="6501986"/>
          </a:xfrm>
          <a:custGeom>
            <a:avLst/>
            <a:gdLst/>
            <a:ahLst/>
            <a:cxnLst/>
            <a:rect l="l" t="t" r="r" b="b"/>
            <a:pathLst>
              <a:path w="11610948" h="6327967" extrusionOk="0">
                <a:moveTo>
                  <a:pt x="0" y="0"/>
                </a:moveTo>
                <a:lnTo>
                  <a:pt x="11610948" y="0"/>
                </a:lnTo>
                <a:lnTo>
                  <a:pt x="11610948" y="6327967"/>
                </a:lnTo>
                <a:lnTo>
                  <a:pt x="0" y="6327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E7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8"/>
          <p:cNvGrpSpPr/>
          <p:nvPr/>
        </p:nvGrpSpPr>
        <p:grpSpPr>
          <a:xfrm rot="10800000">
            <a:off x="-5727153" y="-571500"/>
            <a:ext cx="8229600" cy="11198211"/>
            <a:chOff x="0" y="-48220"/>
            <a:chExt cx="10972800" cy="14930948"/>
          </a:xfrm>
        </p:grpSpPr>
        <p:grpSp>
          <p:nvGrpSpPr>
            <p:cNvPr id="188" name="Google Shape;188;p8"/>
            <p:cNvGrpSpPr/>
            <p:nvPr/>
          </p:nvGrpSpPr>
          <p:grpSpPr>
            <a:xfrm>
              <a:off x="0" y="-48220"/>
              <a:ext cx="4114800" cy="14930948"/>
              <a:chOff x="0" y="-9525"/>
              <a:chExt cx="812800" cy="2949323"/>
            </a:xfrm>
          </p:grpSpPr>
          <p:sp>
            <p:nvSpPr>
              <p:cNvPr id="189" name="Google Shape;189;p8"/>
              <p:cNvSpPr/>
              <p:nvPr/>
            </p:nvSpPr>
            <p:spPr>
              <a:xfrm>
                <a:off x="0" y="0"/>
                <a:ext cx="812800" cy="293979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939798" extrusionOk="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2811857"/>
                    </a:lnTo>
                    <a:cubicBezTo>
                      <a:pt x="812800" y="2845789"/>
                      <a:pt x="799321" y="2878332"/>
                      <a:pt x="775327" y="2902325"/>
                    </a:cubicBezTo>
                    <a:cubicBezTo>
                      <a:pt x="751333" y="2926319"/>
                      <a:pt x="718791" y="2939798"/>
                      <a:pt x="684859" y="2939798"/>
                    </a:cubicBezTo>
                    <a:lnTo>
                      <a:pt x="127941" y="2939798"/>
                    </a:lnTo>
                    <a:cubicBezTo>
                      <a:pt x="94009" y="2939798"/>
                      <a:pt x="61467" y="2926319"/>
                      <a:pt x="37473" y="2902325"/>
                    </a:cubicBezTo>
                    <a:cubicBezTo>
                      <a:pt x="13479" y="2878332"/>
                      <a:pt x="0" y="2845789"/>
                      <a:pt x="0" y="2811857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 txBox="1"/>
              <p:nvPr/>
            </p:nvSpPr>
            <p:spPr>
              <a:xfrm>
                <a:off x="0" y="-9525"/>
                <a:ext cx="812800" cy="2949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" name="Google Shape;191;p8"/>
            <p:cNvSpPr/>
            <p:nvPr/>
          </p:nvSpPr>
          <p:spPr>
            <a:xfrm>
              <a:off x="0" y="1954964"/>
              <a:ext cx="10972800" cy="10972800"/>
            </a:xfrm>
            <a:custGeom>
              <a:avLst/>
              <a:gdLst/>
              <a:ahLst/>
              <a:cxnLst/>
              <a:rect l="l" t="t" r="r" b="b"/>
              <a:pathLst>
                <a:path w="10972800" h="10972800" extrusionOk="0">
                  <a:moveTo>
                    <a:pt x="0" y="0"/>
                  </a:moveTo>
                  <a:lnTo>
                    <a:pt x="10972800" y="0"/>
                  </a:lnTo>
                  <a:lnTo>
                    <a:pt x="10972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92" name="Google Shape;192;p8"/>
          <p:cNvSpPr txBox="1"/>
          <p:nvPr/>
        </p:nvSpPr>
        <p:spPr>
          <a:xfrm>
            <a:off x="2644520" y="2507857"/>
            <a:ext cx="14847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2502447" y="566004"/>
            <a:ext cx="14989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9888225" y="9315283"/>
            <a:ext cx="218320" cy="55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3291975" y="1010886"/>
            <a:ext cx="14200439" cy="8074896"/>
          </a:xfrm>
          <a:custGeom>
            <a:avLst/>
            <a:gdLst/>
            <a:ahLst/>
            <a:cxnLst/>
            <a:rect l="l" t="t" r="r" b="b"/>
            <a:pathLst>
              <a:path w="16182837" h="9176018" extrusionOk="0">
                <a:moveTo>
                  <a:pt x="0" y="0"/>
                </a:moveTo>
                <a:lnTo>
                  <a:pt x="16182836" y="0"/>
                </a:lnTo>
                <a:lnTo>
                  <a:pt x="16182836" y="9176018"/>
                </a:lnTo>
                <a:lnTo>
                  <a:pt x="0" y="9176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4039"/>
            </a:stretch>
          </a:blipFill>
          <a:ln>
            <a:noFill/>
          </a:ln>
        </p:spPr>
      </p:sp>
      <p:sp>
        <p:nvSpPr>
          <p:cNvPr id="196" name="Google Shape;196;p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6659" b="-16668"/>
            </a:stretch>
          </a:blipFill>
          <a:ln>
            <a:noFill/>
          </a:ln>
        </p:spPr>
      </p:sp>
      <p:sp>
        <p:nvSpPr>
          <p:cNvPr id="197" name="Google Shape;197;p8"/>
          <p:cNvSpPr/>
          <p:nvPr/>
        </p:nvSpPr>
        <p:spPr>
          <a:xfrm>
            <a:off x="1223166" y="634825"/>
            <a:ext cx="16182837" cy="9176018"/>
          </a:xfrm>
          <a:custGeom>
            <a:avLst/>
            <a:gdLst/>
            <a:ahLst/>
            <a:cxnLst/>
            <a:rect l="l" t="t" r="r" b="b"/>
            <a:pathLst>
              <a:path w="16182837" h="9176018" extrusionOk="0">
                <a:moveTo>
                  <a:pt x="0" y="0"/>
                </a:moveTo>
                <a:lnTo>
                  <a:pt x="16182836" y="0"/>
                </a:lnTo>
                <a:lnTo>
                  <a:pt x="16182836" y="9176018"/>
                </a:lnTo>
                <a:lnTo>
                  <a:pt x="0" y="9176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4039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b8fa2d5264_0_10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6659" b="-16668"/>
            </a:stretch>
          </a:blipFill>
          <a:ln>
            <a:noFill/>
          </a:ln>
        </p:spPr>
      </p:sp>
      <p:sp>
        <p:nvSpPr>
          <p:cNvPr id="203" name="Google Shape;203;g3b8fa2d5264_0_102"/>
          <p:cNvSpPr/>
          <p:nvPr/>
        </p:nvSpPr>
        <p:spPr>
          <a:xfrm>
            <a:off x="613525" y="724575"/>
            <a:ext cx="16839385" cy="9115033"/>
          </a:xfrm>
          <a:custGeom>
            <a:avLst/>
            <a:gdLst/>
            <a:ahLst/>
            <a:cxnLst/>
            <a:rect l="l" t="t" r="r" b="b"/>
            <a:pathLst>
              <a:path w="15273819" h="8324231" extrusionOk="0">
                <a:moveTo>
                  <a:pt x="0" y="0"/>
                </a:moveTo>
                <a:lnTo>
                  <a:pt x="15273820" y="0"/>
                </a:lnTo>
                <a:lnTo>
                  <a:pt x="15273820" y="8324231"/>
                </a:lnTo>
                <a:lnTo>
                  <a:pt x="0" y="8324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Microsoft Office PowerPoint</Application>
  <PresentationFormat>Произвольный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Poppins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first last</cp:lastModifiedBy>
  <cp:revision>1</cp:revision>
  <dcterms:created xsi:type="dcterms:W3CDTF">2006-08-16T00:00:00Z</dcterms:created>
  <dcterms:modified xsi:type="dcterms:W3CDTF">2026-01-22T06:31:27Z</dcterms:modified>
</cp:coreProperties>
</file>